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presProps.xml" ContentType="application/vnd.openxmlformats-officedocument.presentationml.presProps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5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sterSlide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/>
          <p:nvPr/>
        </p:nvPicPr>
        <p:blipFill>
          <a:blip r:embed="rId2"/>
          <a:stretch/>
        </p:blipFill>
        <p:spPr>
          <a:xfrm>
            <a:off x="0" y="0"/>
            <a:ext cx="9144000" cy="514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"/>
          <p:cNvPicPr/>
          <p:nvPr/>
        </p:nvPicPr>
        <p:blipFill>
          <a:blip r:embed="rId3"/>
          <a:stretch/>
        </p:blipFill>
        <p:spPr>
          <a:xfrm>
            <a:off x="-22680" y="0"/>
            <a:ext cx="916668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úpravu formátu textu nadpisu</a:t>
            </a:r>
            <a:endParaRPr lang="cs-CZ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úpravu formátu textu osnovy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Druhá úroveň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Třetí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Čtvrtá úroveň osnovy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Pátá úroveň osnovy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Šestá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Sedmá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MasterSlide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"/>
          <p:cNvPicPr/>
          <p:nvPr/>
        </p:nvPicPr>
        <p:blipFill>
          <a:blip r:embed="rId2"/>
          <a:stretch/>
        </p:blipFill>
        <p:spPr>
          <a:xfrm>
            <a:off x="0" y="0"/>
            <a:ext cx="9144000" cy="514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"/>
          <p:cNvPicPr/>
          <p:nvPr/>
        </p:nvPicPr>
        <p:blipFill>
          <a:blip r:embed="rId3"/>
          <a:stretch/>
        </p:blipFill>
        <p:spPr>
          <a:xfrm>
            <a:off x="-22680" y="0"/>
            <a:ext cx="916668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úpravu formátu textu nadpisu</a:t>
            </a:r>
            <a:endParaRPr lang="cs-CZ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úpravu formátu textu osnovy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Druhá úroveň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Třetí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Čtvrtá úroveň osnovy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Pátá úroveň osnovy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Šestá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Sedmá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sterSlide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"/>
          <p:cNvPicPr/>
          <p:nvPr/>
        </p:nvPicPr>
        <p:blipFill>
          <a:blip r:embed="rId2"/>
          <a:stretch/>
        </p:blipFill>
        <p:spPr>
          <a:xfrm>
            <a:off x="0" y="0"/>
            <a:ext cx="9166680" cy="514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" name=""/>
          <p:cNvPicPr/>
          <p:nvPr/>
        </p:nvPicPr>
        <p:blipFill>
          <a:blip r:embed="rId3"/>
          <a:stretch/>
        </p:blipFill>
        <p:spPr>
          <a:xfrm>
            <a:off x="5272560" y="1294560"/>
            <a:ext cx="3456000" cy="345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lang="cs-CZ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úpravu formátu textu nadpisu</a:t>
            </a:r>
            <a:endParaRPr lang="cs-CZ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Klikněte pro úpravu formátu textu osnovy</a:t>
            </a:r>
            <a:endParaRPr lang="cs-CZ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Druhá úroveň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Třetí úroveň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Čtvrtá úroveň osnovy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Pátá úroveň osnovy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Šestá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Sedmá úroveň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sterSlide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"/>
          <p:cNvPicPr/>
          <p:nvPr/>
        </p:nvPicPr>
        <p:blipFill>
          <a:blip r:embed="rId2"/>
          <a:stretch/>
        </p:blipFill>
        <p:spPr>
          <a:xfrm>
            <a:off x="0" y="0"/>
            <a:ext cx="9144000" cy="514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" name=""/>
          <p:cNvPicPr/>
          <p:nvPr/>
        </p:nvPicPr>
        <p:blipFill>
          <a:blip r:embed="rId3"/>
          <a:stretch/>
        </p:blipFill>
        <p:spPr>
          <a:xfrm>
            <a:off x="-22680" y="0"/>
            <a:ext cx="9166680" cy="514332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mailto:petra@walkonwater.tools" TargetMode="External"/><Relationship Id="rId2" Type="http://schemas.openxmlformats.org/officeDocument/2006/relationships/hyperlink" Target="http://foga.cz/" TargetMode="External"/><Relationship Id="rId3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"/>
          <p:cNvSpPr txBox="1"/>
          <p:nvPr/>
        </p:nvSpPr>
        <p:spPr>
          <a:xfrm>
            <a:off x="775440" y="1797840"/>
            <a:ext cx="5577120" cy="66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7500" lnSpcReduction="19999"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Zdolávání neuhasitelných požárů </a:t>
            </a:r>
            <a:r>
              <a:rPr lang="cs-CZ" sz="2400" b="1" u="none" strike="noStrike">
                <a:solidFill>
                  <a:srgbClr val="ec5a28"/>
                </a:solidFill>
                <a:effectLst/>
                <a:uFillTx/>
                <a:latin typeface="BRSonoma-Regular"/>
                <a:ea typeface="BRSonoma-Regular"/>
              </a:rPr>
              <a:t>stíněním</a:t>
            </a:r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 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"/>
          <p:cNvSpPr/>
          <p:nvPr/>
        </p:nvSpPr>
        <p:spPr>
          <a:xfrm>
            <a:off x="7339680" y="392400"/>
            <a:ext cx="1685160" cy="276840"/>
          </a:xfrm>
          <a:custGeom>
            <a:avLst/>
            <a:gdLst/>
            <a:ahLst/>
            <a:rect l="0" t="0" r="r" b="b"/>
            <a:pathLst>
              <a:path w="4681" h="769">
                <a:moveTo>
                  <a:pt x="0" y="0"/>
                </a:moveTo>
                <a:lnTo>
                  <a:pt x="4681" y="0"/>
                </a:lnTo>
                <a:lnTo>
                  <a:pt x="4681" y="769"/>
                </a:lnTo>
                <a:lnTo>
                  <a:pt x="0" y="7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" name=""/>
          <p:cNvSpPr txBox="1"/>
          <p:nvPr/>
        </p:nvSpPr>
        <p:spPr>
          <a:xfrm>
            <a:off x="298080" y="3578760"/>
            <a:ext cx="1514520" cy="986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13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Ing. Petra Gottwald</a:t>
            </a:r>
            <a:endParaRPr lang="cs-CZ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r>
              <a:rPr lang="cs-CZ" sz="13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Foga,  Walk on Water s.r.o.</a:t>
            </a:r>
            <a:endParaRPr lang="cs-CZ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"/>
          <p:cNvSpPr txBox="1"/>
          <p:nvPr/>
        </p:nvSpPr>
        <p:spPr>
          <a:xfrm>
            <a:off x="316440" y="241920"/>
            <a:ext cx="2592360" cy="1448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2500" lnSpcReduction="9999"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Stínění přímého plamene o cca 600 °C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8" name=""/>
          <p:cNvPicPr/>
          <p:nvPr/>
        </p:nvPicPr>
        <p:blipFill>
          <a:blip r:embed="rId1"/>
          <a:stretch/>
        </p:blipFill>
        <p:spPr>
          <a:xfrm>
            <a:off x="3766320" y="144360"/>
            <a:ext cx="5292000" cy="4854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-23400" y="-6480"/>
            <a:ext cx="388152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Teplotní profil stínění plamene o cca </a:t>
            </a:r>
            <a:r>
              <a:rPr lang="cs-CZ" sz="2400" b="1" u="none" strike="noStrike">
                <a:solidFill>
                  <a:srgbClr val="ec5a28"/>
                </a:solidFill>
                <a:effectLst/>
                <a:uFillTx/>
                <a:latin typeface="BRSonoma-Regular"/>
                <a:ea typeface="BRSonoma-Regular"/>
              </a:rPr>
              <a:t>600 °C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"/>
          <p:cNvSpPr/>
          <p:nvPr/>
        </p:nvSpPr>
        <p:spPr>
          <a:xfrm>
            <a:off x="7339680" y="392400"/>
            <a:ext cx="1685160" cy="276840"/>
          </a:xfrm>
          <a:custGeom>
            <a:avLst/>
            <a:gdLst/>
            <a:ahLst/>
            <a:rect l="0" t="0" r="r" b="b"/>
            <a:pathLst>
              <a:path w="4681" h="769">
                <a:moveTo>
                  <a:pt x="0" y="0"/>
                </a:moveTo>
                <a:lnTo>
                  <a:pt x="4681" y="0"/>
                </a:lnTo>
                <a:lnTo>
                  <a:pt x="4681" y="769"/>
                </a:lnTo>
                <a:lnTo>
                  <a:pt x="0" y="7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3" name=""/>
          <p:cNvPicPr/>
          <p:nvPr/>
        </p:nvPicPr>
        <p:blipFill>
          <a:blip r:embed="rId1"/>
          <a:stretch/>
        </p:blipFill>
        <p:spPr>
          <a:xfrm>
            <a:off x="263520" y="963360"/>
            <a:ext cx="8617320" cy="3805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"/>
          <p:cNvSpPr txBox="1"/>
          <p:nvPr/>
        </p:nvSpPr>
        <p:spPr>
          <a:xfrm>
            <a:off x="-23400" y="-6480"/>
            <a:ext cx="388152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Tepelná bilance, kapacita, entalpie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67" name=""/>
          <p:cNvGraphicFramePr/>
          <p:nvPr/>
        </p:nvGraphicFramePr>
        <p:xfrm>
          <a:off x="234360" y="1096920"/>
          <a:ext cx="8687880" cy="5207040"/>
        </p:xfrm>
        <a:graphic>
          <a:graphicData uri="http://schemas.openxmlformats.org/drawingml/2006/table">
            <a:tbl>
              <a:tblPr/>
              <a:tblGrid>
                <a:gridCol w="1737360"/>
                <a:gridCol w="1737360"/>
                <a:gridCol w="1737360"/>
                <a:gridCol w="1737360"/>
                <a:gridCol w="1738440"/>
              </a:tblGrid>
              <a:tr h="60012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pPr algn="ctr"/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Složka / děj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pPr algn="ctr"/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Vstup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pPr algn="ctr"/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Výpočet / princip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pPr algn="ctr"/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Tepelný odběr / výstup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pPr algn="ctr"/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Poznámka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60012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Voda – ohřev 20 → 100 °C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1,0 kg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334 kJ</a:t>
                      </a:r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 = </a:t>
                      </a:r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0,334 MJ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jistý a okamžitý tepelný odběr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60012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Voda – úplný odpar při 100 °C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1,0 kg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latentní teplo odparu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2260 kJ</a:t>
                      </a:r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 = </a:t>
                      </a:r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2,260 MJ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nastane jen pokud se voda skutečně odpaří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60012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Voda celkem – ohřev + úplný odpar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1,0 kg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součet obou dějů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2594 kJ</a:t>
                      </a:r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 = </a:t>
                      </a:r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2,594 MJ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teoretické maximum pro 1 litr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85680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Anorganické soli – vysokoteplotní rozklad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50 g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endotermní rozklad solí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cca 40 kJ</a:t>
                      </a:r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 = </a:t>
                      </a:r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0,040 MJ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synergický účinek ve vysokých teplotách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60012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CO₂ z přísady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50 g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rozkladová přeměna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cca 30 g CO₂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lokální inertizační efekt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34344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H₂O vzniklá z přísady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50 g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rozkladová přeměna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cca 6 g H₂O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vedlejší příspěvek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60012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Pevné reziduum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50 g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konečný anorganický zbytek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cca 13,8 g MeO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bariérový / izolační efekt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40608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Regular"/>
                          <a:ea typeface="BRSonoma-Regular"/>
                        </a:rPr>
                        <a:t>Tepelný nanoštít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2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rozvod a odraz tepla</a:t>
                      </a:r>
                      <a:endParaRPr lang="cs-CZ" sz="12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</a:tbl>
          </a:graphicData>
        </a:graphic>
      </p:graphicFrame>
      <p:sp>
        <p:nvSpPr>
          <p:cNvPr id="68" name=""/>
          <p:cNvSpPr/>
          <p:nvPr/>
        </p:nvSpPr>
        <p:spPr>
          <a:xfrm>
            <a:off x="7096680" y="557640"/>
            <a:ext cx="407160" cy="276840"/>
          </a:xfrm>
          <a:custGeom>
            <a:avLst/>
            <a:gdLst/>
            <a:ahLst/>
            <a:rect l="0" t="0" r="r" b="b"/>
            <a:pathLst>
              <a:path w="1131" h="769">
                <a:moveTo>
                  <a:pt x="0" y="0"/>
                </a:moveTo>
                <a:lnTo>
                  <a:pt x="1131" y="0"/>
                </a:lnTo>
                <a:lnTo>
                  <a:pt x="1131" y="769"/>
                </a:lnTo>
                <a:lnTo>
                  <a:pt x="0" y="769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" name=""/>
          <p:cNvSpPr/>
          <p:nvPr/>
        </p:nvSpPr>
        <p:spPr>
          <a:xfrm>
            <a:off x="7339680" y="392400"/>
            <a:ext cx="1685160" cy="276840"/>
          </a:xfrm>
          <a:custGeom>
            <a:avLst/>
            <a:gdLst/>
            <a:ahLst/>
            <a:rect l="0" t="0" r="r" b="b"/>
            <a:pathLst>
              <a:path w="4681" h="769">
                <a:moveTo>
                  <a:pt x="0" y="0"/>
                </a:moveTo>
                <a:lnTo>
                  <a:pt x="4681" y="0"/>
                </a:lnTo>
                <a:lnTo>
                  <a:pt x="4681" y="769"/>
                </a:lnTo>
                <a:lnTo>
                  <a:pt x="0" y="7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"/>
          <p:cNvSpPr txBox="1"/>
          <p:nvPr/>
        </p:nvSpPr>
        <p:spPr>
          <a:xfrm>
            <a:off x="-23400" y="-6480"/>
            <a:ext cx="3881520" cy="13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Tepelná bilance </a:t>
            </a:r>
            <a:r>
              <a:rPr lang="cs-CZ" sz="2400" b="1" u="none" strike="noStrike">
                <a:solidFill>
                  <a:srgbClr val="ec5a28"/>
                </a:solidFill>
                <a:effectLst/>
                <a:uFillTx/>
                <a:latin typeface="BRSonoma-Regular"/>
                <a:ea typeface="BRSonoma-Regular"/>
              </a:rPr>
              <a:t>vývinu</a:t>
            </a:r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 </a:t>
            </a:r>
            <a:r>
              <a:rPr lang="cs-CZ" sz="2400" b="1" u="none" strike="noStrike">
                <a:solidFill>
                  <a:srgbClr val="ec5a28"/>
                </a:solidFill>
                <a:effectLst/>
                <a:uFillTx/>
                <a:latin typeface="BRSonoma-Regular"/>
                <a:ea typeface="BRSonoma-Regular"/>
              </a:rPr>
              <a:t>tepla</a:t>
            </a:r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 při hoření baterie a jeho </a:t>
            </a:r>
            <a:r>
              <a:rPr lang="cs-CZ" sz="2400" b="1" u="none" strike="noStrike">
                <a:solidFill>
                  <a:srgbClr val="ec5a28"/>
                </a:solidFill>
                <a:effectLst/>
                <a:uFillTx/>
                <a:latin typeface="BRSonoma-Regular"/>
                <a:ea typeface="BRSonoma-Regular"/>
              </a:rPr>
              <a:t>odběr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73" name=""/>
          <p:cNvGraphicFramePr/>
          <p:nvPr/>
        </p:nvGraphicFramePr>
        <p:xfrm>
          <a:off x="657720" y="1261800"/>
          <a:ext cx="8152560" cy="3555000"/>
        </p:xfrm>
        <a:graphic>
          <a:graphicData uri="http://schemas.openxmlformats.org/drawingml/2006/table">
            <a:tbl>
              <a:tblPr/>
              <a:tblGrid>
                <a:gridCol w="2717280"/>
                <a:gridCol w="2717280"/>
                <a:gridCol w="2718000"/>
              </a:tblGrid>
              <a:tr h="44424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pPr algn="ctr"/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tepelná bilance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44424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propočet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energie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44424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baterie mobilní telefon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19,25 x 12,2 kJ/Wh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0,235 MJ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44424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baterie 200 Wh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200 Wh x 12,2 kJ/Wh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2,44 MJ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44424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hasební deka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0,334 + 2,26 MJ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2,634 MJ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44424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endParaRPr lang="cs-CZ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44424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baterie skútr 600 Wh (NMC)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600 Wh x 12,2 kJ/Wh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7,32 MJ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  <a:tr h="445320"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hasební deka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3 x 2,634 MJ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  <a:tc>
                  <a:txBody>
                    <a:bodyPr lIns="63360" rIns="63360" tIns="34920" bIns="34920" anchor="ctr" anchorCtr="1">
                      <a:noAutofit/>
                    </a:bodyPr>
                    <a:p>
                      <a:r>
                        <a:rPr lang="cs-CZ" sz="11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BRSonoma-Light"/>
                          <a:ea typeface="BRSonoma-Light"/>
                        </a:rPr>
                        <a:t>7,9 MJ</a:t>
                      </a:r>
                      <a:endParaRPr lang="cs-CZ" sz="11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63360" marR="63360" marT="34920" marB="34920">
                    <a:lnL w="720">
                      <a:solidFill>
                        <a:srgbClr val="000000"/>
                      </a:solidFill>
                      <a:prstDash val="solid"/>
                    </a:lnL>
                    <a:lnR w="720">
                      <a:solidFill>
                        <a:srgbClr val="000000"/>
                      </a:solidFill>
                      <a:prstDash val="solid"/>
                    </a:lnR>
                    <a:lnT w="720">
                      <a:solidFill>
                        <a:srgbClr val="000000"/>
                      </a:solidFill>
                      <a:prstDash val="solid"/>
                    </a:lnT>
                    <a:lnB w="720">
                      <a:solidFill>
                        <a:srgbClr val="000000"/>
                      </a:solidFill>
                      <a:prstDash val="solid"/>
                    </a:lnB>
                    <a:solidFill>
                      <a:srgbClr val="cdd4e9"/>
                    </a:solidFill>
                  </a:tcPr>
                </a:tc>
              </a:tr>
            </a:tbl>
          </a:graphicData>
        </a:graphic>
      </p:graphicFrame>
      <p:sp>
        <p:nvSpPr>
          <p:cNvPr id="74" name=""/>
          <p:cNvSpPr/>
          <p:nvPr/>
        </p:nvSpPr>
        <p:spPr>
          <a:xfrm>
            <a:off x="7339680" y="392400"/>
            <a:ext cx="1685160" cy="276840"/>
          </a:xfrm>
          <a:custGeom>
            <a:avLst/>
            <a:gdLst/>
            <a:ahLst/>
            <a:rect l="0" t="0" r="r" b="b"/>
            <a:pathLst>
              <a:path w="4681" h="769">
                <a:moveTo>
                  <a:pt x="0" y="0"/>
                </a:moveTo>
                <a:lnTo>
                  <a:pt x="4681" y="0"/>
                </a:lnTo>
                <a:lnTo>
                  <a:pt x="4681" y="769"/>
                </a:lnTo>
                <a:lnTo>
                  <a:pt x="0" y="7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"/>
          <p:cNvSpPr txBox="1"/>
          <p:nvPr/>
        </p:nvSpPr>
        <p:spPr>
          <a:xfrm>
            <a:off x="185040" y="133560"/>
            <a:ext cx="2542680" cy="13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Bold"/>
                <a:ea typeface="BRSonoma-Bold"/>
              </a:rPr>
              <a:t>Stínění výbušnin a žhavých kovů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"/>
          <p:cNvSpPr txBox="1"/>
          <p:nvPr/>
        </p:nvSpPr>
        <p:spPr>
          <a:xfrm>
            <a:off x="193320" y="133560"/>
            <a:ext cx="367704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Stínění požáru nitrátového filmu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93320" y="133560"/>
            <a:ext cx="367704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Hašení bateriových spotřebičů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" name=""/>
          <p:cNvSpPr txBox="1"/>
          <p:nvPr/>
        </p:nvSpPr>
        <p:spPr>
          <a:xfrm>
            <a:off x="193320" y="150480"/>
            <a:ext cx="2289240" cy="13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Bold"/>
                <a:ea typeface="BRSonoma-Bold"/>
              </a:rPr>
              <a:t>Stínění požáru Li-ion baterie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 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"/>
          <p:cNvSpPr txBox="1"/>
          <p:nvPr/>
        </p:nvSpPr>
        <p:spPr>
          <a:xfrm>
            <a:off x="193320" y="133560"/>
            <a:ext cx="3677040" cy="133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Stínění požáru Li-ion baterie elektrokoloběžky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1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"/>
          <p:cNvSpPr txBox="1"/>
          <p:nvPr/>
        </p:nvSpPr>
        <p:spPr>
          <a:xfrm>
            <a:off x="193320" y="133560"/>
            <a:ext cx="367704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Stínění požáru Li-ion baterie 1200 Wh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"/>
          <p:cNvSpPr txBox="1"/>
          <p:nvPr/>
        </p:nvSpPr>
        <p:spPr>
          <a:xfrm>
            <a:off x="809280" y="11880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Aplikace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" name=""/>
          <p:cNvPicPr/>
          <p:nvPr/>
        </p:nvPicPr>
        <p:blipFill>
          <a:blip r:embed="rId1"/>
          <a:stretch/>
        </p:blipFill>
        <p:spPr>
          <a:xfrm>
            <a:off x="4881600" y="2625480"/>
            <a:ext cx="4461480" cy="297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"/>
          <p:cNvPicPr/>
          <p:nvPr/>
        </p:nvPicPr>
        <p:blipFill>
          <a:blip r:embed="rId2"/>
          <a:stretch/>
        </p:blipFill>
        <p:spPr>
          <a:xfrm>
            <a:off x="3889080" y="1438200"/>
            <a:ext cx="2768400" cy="184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" name=""/>
          <p:cNvPicPr/>
          <p:nvPr/>
        </p:nvPicPr>
        <p:blipFill>
          <a:blip r:embed="rId3"/>
          <a:stretch/>
        </p:blipFill>
        <p:spPr>
          <a:xfrm>
            <a:off x="1443960" y="999000"/>
            <a:ext cx="3048480" cy="2032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" name=""/>
          <p:cNvSpPr txBox="1"/>
          <p:nvPr/>
        </p:nvSpPr>
        <p:spPr>
          <a:xfrm>
            <a:off x="184680" y="528840"/>
            <a:ext cx="2897640" cy="192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marL="139680" indent="-139680" algn="just" rtl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 "/>
            </a:pPr>
            <a:r>
              <a:rPr lang="cs-CZ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 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9680" lvl="1" indent="-139680" algn="just" rtl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 "/>
            </a:pPr>
            <a:r>
              <a:rPr lang="cs-CZ" sz="11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   </a:t>
            </a:r>
            <a:r>
              <a:rPr lang="cs-CZ" sz="11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STÍNĚNÍ  neuhasitelných materiálů</a:t>
            </a:r>
            <a:endParaRPr lang="cs-CZ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4960" indent="-174960" algn="just" rtl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1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pyrotechnika</a:t>
            </a:r>
            <a:endParaRPr lang="cs-CZ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4960" indent="-174960" algn="just" rtl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1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výbušniny</a:t>
            </a:r>
            <a:endParaRPr lang="cs-CZ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4960" indent="-174960" algn="just" rtl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1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nitrátový film</a:t>
            </a:r>
            <a:endParaRPr lang="cs-CZ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4960" indent="-174960" algn="just" rtl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1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Li-ion baterie</a:t>
            </a:r>
            <a:endParaRPr lang="cs-CZ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4960" indent="-174960" algn="just" rtl="1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1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Trakční baterie</a:t>
            </a:r>
            <a:endParaRPr lang="cs-CZ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" name=""/>
          <p:cNvPicPr/>
          <p:nvPr/>
        </p:nvPicPr>
        <p:blipFill>
          <a:blip r:embed="rId4"/>
          <a:stretch/>
        </p:blipFill>
        <p:spPr>
          <a:xfrm>
            <a:off x="2490480" y="3236760"/>
            <a:ext cx="3048480" cy="2032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" name=""/>
          <p:cNvPicPr/>
          <p:nvPr/>
        </p:nvPicPr>
        <p:blipFill>
          <a:blip r:embed="rId5"/>
          <a:stretch/>
        </p:blipFill>
        <p:spPr>
          <a:xfrm>
            <a:off x="-349920" y="3096720"/>
            <a:ext cx="3048480" cy="2032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" name=""/>
          <p:cNvPicPr/>
          <p:nvPr/>
        </p:nvPicPr>
        <p:blipFill>
          <a:blip r:embed="rId6"/>
          <a:stretch/>
        </p:blipFill>
        <p:spPr>
          <a:xfrm>
            <a:off x="4531680" y="44640"/>
            <a:ext cx="3049560" cy="2032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" name=""/>
          <p:cNvPicPr/>
          <p:nvPr/>
        </p:nvPicPr>
        <p:blipFill>
          <a:blip r:embed="rId7"/>
          <a:stretch/>
        </p:blipFill>
        <p:spPr>
          <a:xfrm>
            <a:off x="7121520" y="999000"/>
            <a:ext cx="2068200" cy="2032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" name=""/>
          <p:cNvSpPr/>
          <p:nvPr/>
        </p:nvSpPr>
        <p:spPr>
          <a:xfrm>
            <a:off x="7619760" y="392400"/>
            <a:ext cx="1405080" cy="599760"/>
          </a:xfrm>
          <a:custGeom>
            <a:avLst/>
            <a:gdLst/>
            <a:ahLst/>
            <a:rect l="0" t="0" r="r" b="b"/>
            <a:pathLst>
              <a:path w="3903" h="1666">
                <a:moveTo>
                  <a:pt x="0" y="0"/>
                </a:moveTo>
                <a:lnTo>
                  <a:pt x="3903" y="0"/>
                </a:lnTo>
                <a:lnTo>
                  <a:pt x="3903" y="1666"/>
                </a:lnTo>
                <a:lnTo>
                  <a:pt x="0" y="16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"/>
          <p:cNvSpPr txBox="1"/>
          <p:nvPr/>
        </p:nvSpPr>
        <p:spPr>
          <a:xfrm>
            <a:off x="27720" y="6120"/>
            <a:ext cx="563724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Test hasicích dek HZS Praha pro Pražskou policii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"/>
          <p:cNvSpPr txBox="1"/>
          <p:nvPr/>
        </p:nvSpPr>
        <p:spPr>
          <a:xfrm>
            <a:off x="154800" y="479880"/>
            <a:ext cx="5637240" cy="437040"/>
          </a:xfrm>
          <a:prstGeom prst="rect">
            <a:avLst/>
          </a:prstGeom>
          <a:solidFill>
            <a:srgbClr val="ed7c30"/>
          </a:solidFill>
          <a:ln w="12600">
            <a:solidFill>
              <a:srgbClr val="ad5b23"/>
            </a:solidFill>
            <a:miter/>
          </a:ln>
          <a:effectLst>
            <a:outerShdw dist="0" dir="0" rotWithShape="0">
              <a:srgbClr val="000000">
                <a:alpha val="0"/>
              </a:srgbClr>
            </a:outerShdw>
          </a:effectLst>
        </p:spPr>
        <p:txBody>
          <a:bodyPr lIns="96120" rIns="96120" tIns="51120" bIns="51120" anchor="t">
            <a:spAutoFit/>
          </a:bodyPr>
          <a:p>
            <a:r>
              <a:rPr lang="cs-CZ" sz="13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Hořlaviny - benzín+nafta+líh</a:t>
            </a:r>
            <a:endParaRPr lang="cs-CZ" sz="13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97" name=""/>
          <p:cNvPicPr/>
          <p:nvPr/>
        </p:nvPicPr>
        <p:blipFill>
          <a:blip r:embed="rId1"/>
          <a:stretch/>
        </p:blipFill>
        <p:spPr>
          <a:xfrm>
            <a:off x="698760" y="3705840"/>
            <a:ext cx="2501640" cy="1381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"/>
          <p:cNvPicPr/>
          <p:nvPr/>
        </p:nvPicPr>
        <p:blipFill>
          <a:blip r:embed="rId2"/>
          <a:stretch/>
        </p:blipFill>
        <p:spPr>
          <a:xfrm>
            <a:off x="4629600" y="3657960"/>
            <a:ext cx="2501640" cy="1477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"/>
          <p:cNvPicPr/>
          <p:nvPr/>
        </p:nvPicPr>
        <p:blipFill>
          <a:blip r:embed="rId3"/>
          <a:stretch/>
        </p:blipFill>
        <p:spPr>
          <a:xfrm>
            <a:off x="12960" y="910800"/>
            <a:ext cx="9118080" cy="2660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" name=""/>
          <p:cNvSpPr txBox="1"/>
          <p:nvPr/>
        </p:nvSpPr>
        <p:spPr>
          <a:xfrm>
            <a:off x="125280" y="3193200"/>
            <a:ext cx="8600760" cy="439560"/>
          </a:xfrm>
          <a:prstGeom prst="rect">
            <a:avLst/>
          </a:prstGeom>
          <a:solidFill>
            <a:srgbClr val="ed7c30">
              <a:alpha val="44000"/>
            </a:srgbClr>
          </a:solidFill>
          <a:ln w="12600">
            <a:solidFill>
              <a:srgbClr val="ad5b23"/>
            </a:solidFill>
            <a:miter/>
          </a:ln>
          <a:effectLst>
            <a:outerShdw dist="0" dir="0" rotWithShape="0">
              <a:srgbClr val="000000">
                <a:alpha val="0"/>
              </a:srgbClr>
            </a:outerShdw>
          </a:effectLst>
        </p:spPr>
        <p:txBody>
          <a:bodyPr lIns="96120" rIns="96120" tIns="51120" bIns="51120" anchor="t">
            <a:sp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1" name=""/>
          <p:cNvSpPr txBox="1"/>
          <p:nvPr/>
        </p:nvSpPr>
        <p:spPr>
          <a:xfrm>
            <a:off x="244800" y="3162960"/>
            <a:ext cx="2104200" cy="693720"/>
          </a:xfrm>
          <a:prstGeom prst="rect">
            <a:avLst/>
          </a:prstGeom>
          <a:solidFill>
            <a:srgbClr val="ed7c30"/>
          </a:solidFill>
          <a:ln w="12600">
            <a:solidFill>
              <a:srgbClr val="ad5b23"/>
            </a:solidFill>
            <a:miter/>
          </a:ln>
          <a:effectLst>
            <a:outerShdw dist="0" dir="0" rotWithShape="0">
              <a:srgbClr val="000000">
                <a:alpha val="0"/>
              </a:srgbClr>
            </a:outerShdw>
          </a:effectLst>
        </p:spPr>
        <p:txBody>
          <a:bodyPr lIns="96120" rIns="96120" tIns="51120" bIns="51120" anchor="t">
            <a:spAutoFit/>
          </a:bodyPr>
          <a:p>
            <a:r>
              <a:rPr lang="cs-CZ" sz="17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Hasební deka s hasivem</a:t>
            </a:r>
            <a:endParaRPr lang="cs-CZ" sz="17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2" name=""/>
          <p:cNvSpPr/>
          <p:nvPr/>
        </p:nvSpPr>
        <p:spPr>
          <a:xfrm>
            <a:off x="4446720" y="3165120"/>
            <a:ext cx="848160" cy="347400"/>
          </a:xfrm>
          <a:custGeom>
            <a:avLst/>
            <a:gdLst/>
            <a:ahLst/>
            <a:rect l="0" t="0" r="r" b="b"/>
            <a:pathLst>
              <a:path w="2356" h="965">
                <a:moveTo>
                  <a:pt x="2011" y="141"/>
                </a:moveTo>
                <a:cubicBezTo>
                  <a:pt x="2471" y="330"/>
                  <a:pt x="2471" y="635"/>
                  <a:pt x="2011" y="824"/>
                </a:cubicBezTo>
                <a:cubicBezTo>
                  <a:pt x="1551" y="1012"/>
                  <a:pt x="805" y="1012"/>
                  <a:pt x="344" y="824"/>
                </a:cubicBezTo>
                <a:cubicBezTo>
                  <a:pt x="-114" y="635"/>
                  <a:pt x="-114" y="330"/>
                  <a:pt x="344" y="141"/>
                </a:cubicBezTo>
                <a:cubicBezTo>
                  <a:pt x="805" y="-47"/>
                  <a:pt x="1551" y="-47"/>
                  <a:pt x="2011" y="141"/>
                </a:cubicBezTo>
                <a:close/>
              </a:path>
            </a:pathLst>
          </a:custGeom>
          <a:noFill/>
          <a:ln cap="rnd" w="101520">
            <a:solidFill>
              <a:srgbClr val="ed7c30"/>
            </a:solidFill>
            <a:miter/>
          </a:ln>
        </p:spPr>
        <p:txBody>
          <a:bodyPr lIns="140760" rIns="140760" tIns="95760" bIns="9576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"/>
          <p:cNvSpPr txBox="1"/>
          <p:nvPr/>
        </p:nvSpPr>
        <p:spPr>
          <a:xfrm>
            <a:off x="27720" y="6120"/>
            <a:ext cx="563724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Test hasicích dek HZS Praha pro PČR 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6" name=""/>
          <p:cNvPicPr/>
          <p:nvPr/>
        </p:nvPicPr>
        <p:blipFill>
          <a:blip r:embed="rId1"/>
          <a:stretch/>
        </p:blipFill>
        <p:spPr>
          <a:xfrm>
            <a:off x="784080" y="537840"/>
            <a:ext cx="5997600" cy="4546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7" name=""/>
          <p:cNvSpPr txBox="1"/>
          <p:nvPr/>
        </p:nvSpPr>
        <p:spPr>
          <a:xfrm>
            <a:off x="1074960" y="3233880"/>
            <a:ext cx="1071360" cy="293040"/>
          </a:xfrm>
          <a:prstGeom prst="rect">
            <a:avLst/>
          </a:prstGeom>
          <a:solidFill>
            <a:srgbClr val="ed7c30"/>
          </a:solidFill>
          <a:ln w="12600">
            <a:solidFill>
              <a:srgbClr val="ad5b23"/>
            </a:solidFill>
            <a:miter/>
          </a:ln>
          <a:effectLst>
            <a:outerShdw dist="0" dir="0" rotWithShape="0">
              <a:srgbClr val="000000">
                <a:alpha val="0"/>
              </a:srgbClr>
            </a:outerShdw>
          </a:effectLst>
        </p:spPr>
        <p:txBody>
          <a:bodyPr lIns="96120" rIns="96120" tIns="51120" bIns="51120" anchor="t">
            <a:spAutoFit/>
          </a:bodyPr>
          <a:p>
            <a:r>
              <a:rPr lang="cs-CZ" sz="11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Li-ion baterie</a:t>
            </a:r>
            <a:endParaRPr lang="cs-CZ" sz="11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8" name=""/>
          <p:cNvSpPr txBox="1"/>
          <p:nvPr/>
        </p:nvSpPr>
        <p:spPr>
          <a:xfrm>
            <a:off x="1074960" y="4524120"/>
            <a:ext cx="1071360" cy="447480"/>
          </a:xfrm>
          <a:prstGeom prst="rect">
            <a:avLst/>
          </a:prstGeom>
          <a:solidFill>
            <a:srgbClr val="ed7c30"/>
          </a:solidFill>
          <a:ln w="12600">
            <a:solidFill>
              <a:srgbClr val="ad5b23"/>
            </a:solidFill>
            <a:miter/>
          </a:ln>
          <a:effectLst>
            <a:outerShdw dist="0" dir="0" rotWithShape="0">
              <a:srgbClr val="000000">
                <a:alpha val="0"/>
              </a:srgbClr>
            </a:outerShdw>
          </a:effectLst>
        </p:spPr>
        <p:txBody>
          <a:bodyPr lIns="96120" rIns="96120" tIns="51120" bIns="51120" anchor="t">
            <a:spAutoFit/>
          </a:bodyPr>
          <a:p>
            <a:r>
              <a:rPr lang="cs-CZ" sz="10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Hasební deka s hasivem</a:t>
            </a:r>
            <a:endParaRPr lang="cs-CZ" sz="1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9" name=""/>
          <p:cNvSpPr/>
          <p:nvPr/>
        </p:nvSpPr>
        <p:spPr>
          <a:xfrm>
            <a:off x="3871440" y="4480920"/>
            <a:ext cx="1105920" cy="438840"/>
          </a:xfrm>
          <a:custGeom>
            <a:avLst/>
            <a:gdLst/>
            <a:ahLst/>
            <a:rect l="0" t="0" r="r" b="b"/>
            <a:pathLst>
              <a:path w="3072" h="1219">
                <a:moveTo>
                  <a:pt x="2623" y="178"/>
                </a:moveTo>
                <a:cubicBezTo>
                  <a:pt x="3222" y="416"/>
                  <a:pt x="3222" y="803"/>
                  <a:pt x="2623" y="1041"/>
                </a:cubicBezTo>
                <a:cubicBezTo>
                  <a:pt x="2022" y="1279"/>
                  <a:pt x="1050" y="1279"/>
                  <a:pt x="449" y="1041"/>
                </a:cubicBezTo>
                <a:cubicBezTo>
                  <a:pt x="-149" y="803"/>
                  <a:pt x="-149" y="416"/>
                  <a:pt x="449" y="178"/>
                </a:cubicBezTo>
                <a:cubicBezTo>
                  <a:pt x="1050" y="-59"/>
                  <a:pt x="2022" y="-59"/>
                  <a:pt x="2623" y="178"/>
                </a:cubicBezTo>
                <a:close/>
              </a:path>
            </a:pathLst>
          </a:custGeom>
          <a:noFill/>
          <a:ln cap="rnd" w="101520">
            <a:solidFill>
              <a:srgbClr val="ec5928"/>
            </a:solidFill>
            <a:miter/>
          </a:ln>
        </p:spPr>
        <p:txBody>
          <a:bodyPr lIns="140760" rIns="140760" tIns="95760" bIns="9576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"/>
          <p:cNvSpPr txBox="1"/>
          <p:nvPr/>
        </p:nvSpPr>
        <p:spPr>
          <a:xfrm>
            <a:off x="2129040" y="4587480"/>
            <a:ext cx="4388760" cy="439560"/>
          </a:xfrm>
          <a:prstGeom prst="rect">
            <a:avLst/>
          </a:prstGeom>
          <a:solidFill>
            <a:srgbClr val="ed7c30">
              <a:alpha val="44000"/>
            </a:srgbClr>
          </a:solidFill>
          <a:ln w="12600">
            <a:solidFill>
              <a:srgbClr val="ad5b23"/>
            </a:solidFill>
            <a:miter/>
          </a:ln>
          <a:effectLst>
            <a:outerShdw dist="0" dir="0" rotWithShape="0">
              <a:srgbClr val="000000">
                <a:alpha val="0"/>
              </a:srgbClr>
            </a:outerShdw>
          </a:effectLst>
        </p:spPr>
        <p:txBody>
          <a:bodyPr lIns="96120" rIns="96120" tIns="51120" bIns="51120" anchor="t">
            <a:sp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"/>
          <p:cNvSpPr txBox="1"/>
          <p:nvPr/>
        </p:nvSpPr>
        <p:spPr>
          <a:xfrm>
            <a:off x="27720" y="6120"/>
            <a:ext cx="5637240" cy="922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Test hasicích dek HZS Praha pro PČR 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"/>
          <p:cNvSpPr txBox="1"/>
          <p:nvPr/>
        </p:nvSpPr>
        <p:spPr>
          <a:xfrm>
            <a:off x="154800" y="479880"/>
            <a:ext cx="5637240" cy="437040"/>
          </a:xfrm>
          <a:prstGeom prst="rect">
            <a:avLst/>
          </a:prstGeom>
          <a:solidFill>
            <a:srgbClr val="ed7c30"/>
          </a:solidFill>
          <a:ln w="12600">
            <a:solidFill>
              <a:srgbClr val="ad5b23"/>
            </a:solidFill>
            <a:miter/>
          </a:ln>
          <a:effectLst>
            <a:outerShdw dist="0" dir="0" rotWithShape="0">
              <a:srgbClr val="000000">
                <a:alpha val="0"/>
              </a:srgbClr>
            </a:outerShdw>
          </a:effectLst>
        </p:spPr>
        <p:txBody>
          <a:bodyPr lIns="96120" rIns="96120" tIns="51120" bIns="51120" anchor="t">
            <a:spAutoFit/>
          </a:bodyPr>
          <a:p>
            <a:r>
              <a:rPr lang="cs-CZ" sz="13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Li-ion baterie</a:t>
            </a:r>
            <a:endParaRPr lang="cs-CZ" sz="13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15" name=""/>
          <p:cNvPicPr/>
          <p:nvPr/>
        </p:nvPicPr>
        <p:blipFill>
          <a:blip r:embed="rId1"/>
          <a:stretch/>
        </p:blipFill>
        <p:spPr>
          <a:xfrm>
            <a:off x="69120" y="901440"/>
            <a:ext cx="4211280" cy="238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"/>
          <p:cNvPicPr/>
          <p:nvPr/>
        </p:nvPicPr>
        <p:blipFill>
          <a:blip r:embed="rId2"/>
          <a:stretch/>
        </p:blipFill>
        <p:spPr>
          <a:xfrm>
            <a:off x="4724280" y="901440"/>
            <a:ext cx="4211280" cy="2385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"/>
          <p:cNvSpPr txBox="1"/>
          <p:nvPr/>
        </p:nvSpPr>
        <p:spPr>
          <a:xfrm>
            <a:off x="238320" y="614160"/>
            <a:ext cx="4573080" cy="49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lnSpcReduction="9999"/>
          </a:bodyPr>
          <a:p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Proč Foga</a:t>
            </a:r>
            <a:r>
              <a:rPr lang="cs-CZ" sz="24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"/>
          <p:cNvSpPr txBox="1"/>
          <p:nvPr/>
        </p:nvSpPr>
        <p:spPr>
          <a:xfrm>
            <a:off x="193320" y="261360"/>
            <a:ext cx="7801920" cy="114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Zdolání požáru trakční baterie Linde pro vysokozdvižný vozík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>
            <a:off x="7339680" y="392400"/>
            <a:ext cx="1685160" cy="276840"/>
          </a:xfrm>
          <a:custGeom>
            <a:avLst/>
            <a:gdLst/>
            <a:ahLst/>
            <a:rect l="0" t="0" r="r" b="b"/>
            <a:pathLst>
              <a:path w="4681" h="769">
                <a:moveTo>
                  <a:pt x="0" y="0"/>
                </a:moveTo>
                <a:lnTo>
                  <a:pt x="4681" y="0"/>
                </a:lnTo>
                <a:lnTo>
                  <a:pt x="4681" y="769"/>
                </a:lnTo>
                <a:lnTo>
                  <a:pt x="0" y="7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"/>
          <p:cNvSpPr txBox="1"/>
          <p:nvPr/>
        </p:nvSpPr>
        <p:spPr>
          <a:xfrm>
            <a:off x="215640" y="2775240"/>
            <a:ext cx="5098320" cy="2551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 lnSpcReduction="9999"/>
          </a:bodyPr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17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Ing. Petra Gottwald</a:t>
            </a:r>
            <a:endParaRPr lang="cs-CZ" sz="1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17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tel: +420 724 240 814</a:t>
            </a:r>
            <a:endParaRPr lang="cs-CZ" sz="1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17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email</a:t>
            </a:r>
            <a:r>
              <a:rPr lang="cs-CZ" sz="17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: </a:t>
            </a:r>
            <a:r>
              <a:rPr lang="cs-CZ" sz="1800" b="0" u="none" strike="noStrike">
                <a:solidFill>
                  <a:srgbClr val="000000"/>
                </a:solidFill>
                <a:effectLst/>
                <a:uFillTx/>
                <a:latin typeface="Arial"/>
                <a:hlinkClick r:id="rId1"/>
              </a:rPr>
              <a:t>petra@walkonwater.tools</a:t>
            </a: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1800" b="0" u="none" strike="noStrike">
                <a:solidFill>
                  <a:srgbClr val="000000"/>
                </a:solidFill>
                <a:effectLst/>
                <a:uFillTx/>
                <a:latin typeface="Arial"/>
                <a:hlinkClick r:id="rId2"/>
              </a:rPr>
              <a:t>foga.cz</a:t>
            </a:r>
            <a:r>
              <a:rPr lang="cs-CZ" sz="17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 </a:t>
            </a:r>
            <a:endParaRPr lang="cs-CZ" sz="1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"/>
          <p:cNvSpPr txBox="1"/>
          <p:nvPr/>
        </p:nvSpPr>
        <p:spPr>
          <a:xfrm>
            <a:off x="316440" y="663120"/>
            <a:ext cx="5577120" cy="66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7500" lnSpcReduction="19999"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Zdolávání neuhasitelných požárů </a:t>
            </a:r>
            <a:r>
              <a:rPr lang="cs-CZ" sz="2400" b="1" u="none" strike="noStrike">
                <a:solidFill>
                  <a:srgbClr val="ec5a28"/>
                </a:solidFill>
                <a:effectLst/>
                <a:uFillTx/>
                <a:latin typeface="BRSonoma-Regular"/>
                <a:ea typeface="BRSonoma-Regular"/>
              </a:rPr>
              <a:t>stíněním</a:t>
            </a:r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 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"/>
          <p:cNvSpPr txBox="1"/>
          <p:nvPr/>
        </p:nvSpPr>
        <p:spPr>
          <a:xfrm>
            <a:off x="350640" y="1369800"/>
            <a:ext cx="3390480" cy="1932840"/>
          </a:xfrm>
          <a:prstGeom prst="rect">
            <a:avLst/>
          </a:prstGeom>
          <a:noFill/>
          <a:ln w="25560">
            <a:solidFill>
              <a:srgbClr val="ff9300"/>
            </a:solidFill>
            <a:miter/>
          </a:ln>
        </p:spPr>
        <p:txBody>
          <a:bodyPr lIns="102600" rIns="102600" tIns="57600" bIns="57600" anchor="t">
            <a:spAutoFit/>
          </a:bodyPr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sz="1400" b="1" u="none" strike="noStrike">
                <a:solidFill>
                  <a:srgbClr val="ff6e18"/>
                </a:solidFill>
                <a:effectLst/>
                <a:uFillTx/>
                <a:latin typeface="BRSonoma-Regular"/>
                <a:ea typeface="BRSonoma-Regular"/>
              </a:rPr>
              <a:t>Co potřebujeme?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sz="1400" b="0" u="none" strike="noStrike">
                <a:solidFill>
                  <a:srgbClr val="ff6e18"/>
                </a:solidFill>
                <a:effectLst/>
                <a:uFillTx/>
                <a:latin typeface="BRSonoma-Light"/>
                <a:ea typeface="BRSonoma-Light"/>
              </a:rPr>
              <a:t>STÍNĚNÍ - ODRAZ A ROZVOD TEPLA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sz="1400" b="0" u="none" strike="noStrike">
                <a:solidFill>
                  <a:srgbClr val="ff6e18"/>
                </a:solidFill>
                <a:effectLst/>
                <a:uFillTx/>
                <a:latin typeface="BRSonoma-Light"/>
                <a:ea typeface="BRSonoma-Light"/>
              </a:rPr>
              <a:t>CHLAZENÍ  - TEPELNÝ ODBĚR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sz="1400" b="0" u="none" strike="noStrike">
                <a:solidFill>
                  <a:srgbClr val="ff6e18"/>
                </a:solidFill>
                <a:effectLst/>
                <a:uFillTx/>
                <a:latin typeface="BRSonoma-Light"/>
                <a:ea typeface="BRSonoma-Light"/>
              </a:rPr>
              <a:t>MECHANICKOU BARIÉRU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"/>
          <p:cNvSpPr txBox="1"/>
          <p:nvPr/>
        </p:nvSpPr>
        <p:spPr>
          <a:xfrm>
            <a:off x="1575720" y="3666600"/>
            <a:ext cx="2293920" cy="1274040"/>
          </a:xfrm>
          <a:prstGeom prst="rect">
            <a:avLst/>
          </a:prstGeom>
          <a:noFill/>
          <a:ln w="25560">
            <a:solidFill>
              <a:srgbClr val="00fdff"/>
            </a:solidFill>
            <a:miter/>
          </a:ln>
        </p:spPr>
        <p:txBody>
          <a:bodyPr lIns="102600" rIns="102600" tIns="57600" bIns="57600" anchor="t">
            <a:spAutoFit/>
          </a:bodyPr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1400" b="1" u="none" strike="noStrike">
                <a:solidFill>
                  <a:srgbClr val="ffffff"/>
                </a:solidFill>
                <a:effectLst/>
                <a:uFillTx/>
                <a:latin typeface="BRSonoma-SemiBold"/>
                <a:ea typeface="BRSonoma-SemiBold"/>
              </a:rPr>
              <a:t>Jak to vytvořit</a:t>
            </a:r>
            <a:r>
              <a:rPr lang="cs-CZ" sz="1400" b="1" u="none" strike="noStrike">
                <a:solidFill>
                  <a:srgbClr val="ffffff"/>
                </a:solidFill>
                <a:effectLst/>
                <a:uFillTx/>
                <a:latin typeface="BRSonoma-SemiBold"/>
                <a:ea typeface="BRSonoma-SemiBold"/>
              </a:rPr>
              <a:t>?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14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TKANINA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14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VODA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14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A hoooodně CHEMIE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"/>
          <p:cNvSpPr txBox="1"/>
          <p:nvPr/>
        </p:nvSpPr>
        <p:spPr>
          <a:xfrm>
            <a:off x="4477320" y="2052720"/>
            <a:ext cx="2280960" cy="764640"/>
          </a:xfrm>
          <a:prstGeom prst="rect">
            <a:avLst/>
          </a:prstGeom>
          <a:noFill/>
          <a:ln w="25560">
            <a:solidFill>
              <a:srgbClr val="598a38"/>
            </a:solidFill>
            <a:miter/>
          </a:ln>
        </p:spPr>
        <p:txBody>
          <a:bodyPr lIns="102600" rIns="102600" tIns="57600" bIns="57600" anchor="t">
            <a:spAutoFit/>
          </a:bodyPr>
          <a:p>
            <a:r>
              <a:rPr lang="cs-CZ" sz="13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J</a:t>
            </a:r>
            <a:r>
              <a:rPr lang="cs-CZ" sz="13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ak to zkombinovat</a:t>
            </a:r>
            <a:r>
              <a:rPr lang="cs-CZ" sz="1300" b="0" u="none" strike="noStrike">
                <a:solidFill>
                  <a:srgbClr val="ffffff"/>
                </a:solidFill>
                <a:effectLst/>
                <a:uFillTx/>
                <a:latin typeface="BRSonoma-Light"/>
                <a:ea typeface="BRSonoma-Light"/>
              </a:rPr>
              <a:t>?</a:t>
            </a:r>
            <a:endParaRPr lang="cs-CZ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"/>
          <p:cNvSpPr/>
          <p:nvPr/>
        </p:nvSpPr>
        <p:spPr>
          <a:xfrm>
            <a:off x="7339680" y="392400"/>
            <a:ext cx="1685160" cy="276840"/>
          </a:xfrm>
          <a:custGeom>
            <a:avLst/>
            <a:gdLst/>
            <a:ahLst/>
            <a:rect l="0" t="0" r="r" b="b"/>
            <a:pathLst>
              <a:path w="4681" h="769">
                <a:moveTo>
                  <a:pt x="0" y="0"/>
                </a:moveTo>
                <a:lnTo>
                  <a:pt x="4681" y="0"/>
                </a:lnTo>
                <a:lnTo>
                  <a:pt x="4681" y="769"/>
                </a:lnTo>
                <a:lnTo>
                  <a:pt x="0" y="7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"/>
          <p:cNvPicPr/>
          <p:nvPr/>
        </p:nvPicPr>
        <p:blipFill>
          <a:blip r:embed="rId1"/>
          <a:stretch/>
        </p:blipFill>
        <p:spPr>
          <a:xfrm>
            <a:off x="194400" y="1271520"/>
            <a:ext cx="4080240" cy="3011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" name=""/>
          <p:cNvSpPr txBox="1"/>
          <p:nvPr/>
        </p:nvSpPr>
        <p:spPr>
          <a:xfrm>
            <a:off x="4654440" y="838800"/>
            <a:ext cx="2698560" cy="343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62500" lnSpcReduction="19999"/>
          </a:bodyPr>
          <a:p>
            <a:r>
              <a:rPr lang="cs-CZ" sz="2800" b="1" u="none" strike="noStrike">
                <a:solidFill>
                  <a:srgbClr val="ff4c00"/>
                </a:solidFill>
                <a:effectLst/>
                <a:uFillTx/>
                <a:latin typeface="BRSonoma-Bold"/>
                <a:ea typeface="BRSonoma-Bold"/>
              </a:rPr>
              <a:t>Tepelné stínění 92%</a:t>
            </a:r>
            <a:endParaRPr lang="cs-CZ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6" name=""/>
          <p:cNvPicPr/>
          <p:nvPr/>
        </p:nvPicPr>
        <p:blipFill>
          <a:blip r:embed="rId2"/>
          <a:stretch/>
        </p:blipFill>
        <p:spPr>
          <a:xfrm>
            <a:off x="-406080" y="-106560"/>
            <a:ext cx="4857120" cy="6862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" name=""/>
          <p:cNvSpPr txBox="1"/>
          <p:nvPr/>
        </p:nvSpPr>
        <p:spPr>
          <a:xfrm>
            <a:off x="4654440" y="1553040"/>
            <a:ext cx="3341520" cy="681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lang="cs-CZ" sz="17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Naměřená tepelná absorpce heptanu 2,7 MJ</a:t>
            </a:r>
            <a:endParaRPr lang="cs-CZ" sz="1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"/>
          <p:cNvSpPr/>
          <p:nvPr/>
        </p:nvSpPr>
        <p:spPr>
          <a:xfrm>
            <a:off x="7556760" y="393120"/>
            <a:ext cx="1328760" cy="412920"/>
          </a:xfrm>
          <a:custGeom>
            <a:avLst/>
            <a:gdLst/>
            <a:ahLst/>
            <a:rect l="0" t="0" r="r" b="b"/>
            <a:pathLst>
              <a:path w="3691" h="1147">
                <a:moveTo>
                  <a:pt x="0" y="0"/>
                </a:moveTo>
                <a:lnTo>
                  <a:pt x="3691" y="0"/>
                </a:lnTo>
                <a:lnTo>
                  <a:pt x="3691" y="1147"/>
                </a:lnTo>
                <a:lnTo>
                  <a:pt x="0" y="11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"/>
          <p:cNvSpPr txBox="1"/>
          <p:nvPr/>
        </p:nvSpPr>
        <p:spPr>
          <a:xfrm>
            <a:off x="194400" y="1271520"/>
            <a:ext cx="4080240" cy="3011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01600" indent="-20160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tkaná 100% bavlna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1600" indent="-20160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specifický způsob tkaní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1600" indent="-20160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vysoká plošná hmotnost - 350 g/m</a:t>
            </a:r>
            <a:r>
              <a:rPr lang="cs-CZ" sz="1500" b="0" u="none" strike="noStrike" baseline="33000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2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1600" indent="-20160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vysoká nasákavost vody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1600" indent="-20160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Drží vodu na místě, zvyšuje účinnost </a:t>
            </a: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	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"/>
          <p:cNvSpPr txBox="1"/>
          <p:nvPr/>
        </p:nvSpPr>
        <p:spPr>
          <a:xfrm>
            <a:off x="394920" y="341280"/>
            <a:ext cx="6450480" cy="57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r>
              <a:rPr lang="cs-CZ" sz="2400" b="1" u="none" strike="noStrike">
                <a:solidFill>
                  <a:srgbClr val="ff4c00"/>
                </a:solidFill>
                <a:effectLst/>
                <a:uFillTx/>
                <a:latin typeface="BRSonoma-Bold"/>
                <a:ea typeface="BRSonoma-Bold"/>
              </a:rPr>
              <a:t>Klíčové parametry - tkanina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1" name=""/>
          <p:cNvPicPr/>
          <p:nvPr/>
        </p:nvPicPr>
        <p:blipFill>
          <a:blip r:embed="rId1"/>
          <a:stretch/>
        </p:blipFill>
        <p:spPr>
          <a:xfrm>
            <a:off x="4881960" y="1340280"/>
            <a:ext cx="3109680" cy="2463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" name=""/>
          <p:cNvSpPr/>
          <p:nvPr/>
        </p:nvSpPr>
        <p:spPr>
          <a:xfrm>
            <a:off x="7556760" y="393120"/>
            <a:ext cx="1328760" cy="412920"/>
          </a:xfrm>
          <a:custGeom>
            <a:avLst/>
            <a:gdLst/>
            <a:ahLst/>
            <a:rect l="0" t="0" r="r" b="b"/>
            <a:pathLst>
              <a:path w="3691" h="1147">
                <a:moveTo>
                  <a:pt x="0" y="0"/>
                </a:moveTo>
                <a:lnTo>
                  <a:pt x="3691" y="0"/>
                </a:lnTo>
                <a:lnTo>
                  <a:pt x="3691" y="1147"/>
                </a:lnTo>
                <a:lnTo>
                  <a:pt x="0" y="11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"/>
          <p:cNvSpPr txBox="1"/>
          <p:nvPr/>
        </p:nvSpPr>
        <p:spPr>
          <a:xfrm>
            <a:off x="177840" y="1288080"/>
            <a:ext cx="4044960" cy="3011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spcBef>
                <a:spcPts val="700"/>
              </a:spcBef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chemicky modifikovaná voda se sníženým povrchovým napětím specifické surfaktanty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1240" indent="-20124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Suché vypařování molekul vody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560" indent="-20556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4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Stabilní vodní clona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560" indent="-20556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4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udržování teploty na stejných hodnotách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560" indent="-20556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4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masivní odběr tepla 2,6 MJ/l - ohřev a odpar</a:t>
            </a:r>
            <a:endParaRPr lang="cs-CZ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"/>
          <p:cNvSpPr txBox="1"/>
          <p:nvPr/>
        </p:nvSpPr>
        <p:spPr>
          <a:xfrm>
            <a:off x="394920" y="341280"/>
            <a:ext cx="6450480" cy="57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r>
              <a:rPr lang="cs-CZ" sz="2400" b="1" u="none" strike="noStrike">
                <a:solidFill>
                  <a:srgbClr val="ff4c00"/>
                </a:solidFill>
                <a:effectLst/>
                <a:uFillTx/>
                <a:latin typeface="BRSonoma-Bold"/>
                <a:ea typeface="BRSonoma-Bold"/>
              </a:rPr>
              <a:t>klíčové parametry - chladící roztok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"/>
          <p:cNvSpPr/>
          <p:nvPr/>
        </p:nvSpPr>
        <p:spPr>
          <a:xfrm>
            <a:off x="7556760" y="393120"/>
            <a:ext cx="1328760" cy="412920"/>
          </a:xfrm>
          <a:custGeom>
            <a:avLst/>
            <a:gdLst/>
            <a:ahLst/>
            <a:rect l="0" t="0" r="r" b="b"/>
            <a:pathLst>
              <a:path w="3691" h="1147">
                <a:moveTo>
                  <a:pt x="0" y="0"/>
                </a:moveTo>
                <a:lnTo>
                  <a:pt x="3691" y="0"/>
                </a:lnTo>
                <a:lnTo>
                  <a:pt x="3691" y="1147"/>
                </a:lnTo>
                <a:lnTo>
                  <a:pt x="0" y="11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" name=""/>
          <p:cNvPicPr/>
          <p:nvPr/>
        </p:nvPicPr>
        <p:blipFill>
          <a:blip r:embed="rId1"/>
          <a:stretch/>
        </p:blipFill>
        <p:spPr>
          <a:xfrm>
            <a:off x="4299840" y="1177920"/>
            <a:ext cx="4853520" cy="3231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"/>
          <p:cNvSpPr txBox="1"/>
          <p:nvPr/>
        </p:nvSpPr>
        <p:spPr>
          <a:xfrm>
            <a:off x="194400" y="1271520"/>
            <a:ext cx="3767400" cy="3011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algn="just">
              <a:lnSpc>
                <a:spcPct val="90000"/>
              </a:lnSpc>
              <a:spcBef>
                <a:spcPts val="700"/>
              </a:spcBef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Nanočástice kovů o velikosti 20 až 200 nm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1600" indent="-20160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dvě teploty tavení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1600" indent="-20160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odraz a rozvod tepla po tkanině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700"/>
              </a:spcBef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Anorganické soli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1600" indent="-20160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Endotermní reakce - chemický odběr tepla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1600" indent="-201600" algn="just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SzPct val="45000"/>
              <a:buFont typeface=""/>
              <a:buChar char="_x0000_"/>
            </a:pP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Tepelný rozklad sloučenin (MeO + CO</a:t>
            </a:r>
            <a:r>
              <a:rPr lang="cs-CZ" sz="10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2 </a:t>
            </a: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+</a:t>
            </a:r>
            <a:r>
              <a:rPr lang="cs-CZ" sz="10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 </a:t>
            </a: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H</a:t>
            </a:r>
            <a:r>
              <a:rPr lang="cs-CZ" sz="10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2</a:t>
            </a:r>
            <a:r>
              <a:rPr lang="cs-CZ" sz="1500" b="0" u="none" strike="noStrike">
                <a:solidFill>
                  <a:srgbClr val="000000"/>
                </a:solidFill>
                <a:effectLst/>
                <a:uFillTx/>
                <a:latin typeface="BRSonoma-Regular"/>
                <a:ea typeface="BRSonoma-Regular"/>
              </a:rPr>
              <a:t>O</a:t>
            </a:r>
            <a:endParaRPr lang="cs-CZ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" name=""/>
          <p:cNvSpPr txBox="1"/>
          <p:nvPr/>
        </p:nvSpPr>
        <p:spPr>
          <a:xfrm>
            <a:off x="394920" y="341280"/>
            <a:ext cx="6450480" cy="57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r>
              <a:rPr lang="cs-CZ" sz="2400" b="1" u="none" strike="noStrike">
                <a:solidFill>
                  <a:srgbClr val="ff4c00"/>
                </a:solidFill>
                <a:effectLst/>
                <a:uFillTx/>
                <a:latin typeface="BRSonoma-Bold"/>
                <a:ea typeface="BRSonoma-Bold"/>
              </a:rPr>
              <a:t>Klíčové parametry - tepelný štít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" name=""/>
          <p:cNvSpPr/>
          <p:nvPr/>
        </p:nvSpPr>
        <p:spPr>
          <a:xfrm>
            <a:off x="7556760" y="393120"/>
            <a:ext cx="1328760" cy="412920"/>
          </a:xfrm>
          <a:custGeom>
            <a:avLst/>
            <a:gdLst/>
            <a:ahLst/>
            <a:rect l="0" t="0" r="r" b="b"/>
            <a:pathLst>
              <a:path w="3691" h="1147">
                <a:moveTo>
                  <a:pt x="0" y="0"/>
                </a:moveTo>
                <a:lnTo>
                  <a:pt x="3691" y="0"/>
                </a:lnTo>
                <a:lnTo>
                  <a:pt x="3691" y="1147"/>
                </a:lnTo>
                <a:lnTo>
                  <a:pt x="0" y="11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0" name=""/>
          <p:cNvPicPr/>
          <p:nvPr/>
        </p:nvPicPr>
        <p:blipFill>
          <a:blip r:embed="rId1"/>
          <a:stretch/>
        </p:blipFill>
        <p:spPr>
          <a:xfrm>
            <a:off x="4992120" y="900000"/>
            <a:ext cx="4065480" cy="4026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"/>
          <p:cNvSpPr txBox="1"/>
          <p:nvPr/>
        </p:nvSpPr>
        <p:spPr>
          <a:xfrm>
            <a:off x="316440" y="663120"/>
            <a:ext cx="5577120" cy="662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Procesy během stínění </a:t>
            </a:r>
            <a:r>
              <a:rPr lang="cs-CZ" sz="2400" b="1" u="none" strike="noStrike">
                <a:solidFill>
                  <a:srgbClr val="ec5a28"/>
                </a:solidFill>
                <a:effectLst/>
                <a:uFillTx/>
                <a:latin typeface="BRSonoma-Regular"/>
                <a:ea typeface="BRSonoma-Regular"/>
              </a:rPr>
              <a:t>hoření</a:t>
            </a:r>
            <a:r>
              <a:rPr lang="cs-CZ" sz="2400" b="1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 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" name=""/>
          <p:cNvSpPr txBox="1"/>
          <p:nvPr/>
        </p:nvSpPr>
        <p:spPr>
          <a:xfrm>
            <a:off x="443520" y="1434960"/>
            <a:ext cx="8543520" cy="830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20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Odraz a rozvod tepla</a:t>
            </a:r>
            <a:r>
              <a:rPr lang="cs-CZ" sz="20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 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rtl="1">
              <a:lnSpc>
                <a:spcPct val="90000"/>
              </a:lnSpc>
              <a:spcBef>
                <a:spcPts val="700"/>
              </a:spcBef>
            </a:pPr>
            <a:r>
              <a:rPr lang="cs-CZ" sz="2000" b="0" u="none" strike="noStrike">
                <a:solidFill>
                  <a:srgbClr val="ffffff"/>
                </a:solidFill>
                <a:effectLst/>
                <a:uFillTx/>
                <a:latin typeface="BRSonoma-Regular"/>
                <a:ea typeface="BRSonoma-Regular"/>
              </a:rPr>
              <a:t>Ohřev - odpar - endotermní tepelný odběr - mechanická bariéra</a:t>
            </a:r>
            <a:endParaRPr lang="cs-CZ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"/>
          <p:cNvSpPr/>
          <p:nvPr/>
        </p:nvSpPr>
        <p:spPr>
          <a:xfrm>
            <a:off x="7339680" y="392400"/>
            <a:ext cx="1685160" cy="276840"/>
          </a:xfrm>
          <a:custGeom>
            <a:avLst/>
            <a:gdLst/>
            <a:ahLst/>
            <a:rect l="0" t="0" r="r" b="b"/>
            <a:pathLst>
              <a:path w="4681" h="769">
                <a:moveTo>
                  <a:pt x="0" y="0"/>
                </a:moveTo>
                <a:lnTo>
                  <a:pt x="4681" y="0"/>
                </a:lnTo>
                <a:lnTo>
                  <a:pt x="4681" y="769"/>
                </a:lnTo>
                <a:lnTo>
                  <a:pt x="0" y="7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"/>
          <p:cNvSpPr txBox="1"/>
          <p:nvPr/>
        </p:nvSpPr>
        <p:spPr>
          <a:xfrm>
            <a:off x="129240" y="357840"/>
            <a:ext cx="6450480" cy="573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r>
              <a:rPr lang="cs-CZ" sz="2400" b="1" u="none" strike="noStrike">
                <a:solidFill>
                  <a:srgbClr val="ff4c00"/>
                </a:solidFill>
                <a:effectLst/>
                <a:uFillTx/>
                <a:latin typeface="BRSonoma-Bold"/>
                <a:ea typeface="BRSonoma-Bold"/>
              </a:rPr>
              <a:t>Měření</a:t>
            </a:r>
            <a:endParaRPr lang="cs-CZ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"/>
          <p:cNvSpPr/>
          <p:nvPr/>
        </p:nvSpPr>
        <p:spPr>
          <a:xfrm>
            <a:off x="4368600" y="2433600"/>
            <a:ext cx="0" cy="0"/>
          </a:xfrm>
          <a:custGeom>
            <a:avLst/>
            <a:gdLst/>
            <a:ahLst/>
            <a:rect l="0" t="0" r="r" b="b"/>
            <a:pathLst>
              <a:path w="0" h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"/>
          <p:cNvSpPr/>
          <p:nvPr/>
        </p:nvSpPr>
        <p:spPr>
          <a:xfrm>
            <a:off x="7556760" y="393120"/>
            <a:ext cx="1328760" cy="412920"/>
          </a:xfrm>
          <a:custGeom>
            <a:avLst/>
            <a:gdLst/>
            <a:ahLst/>
            <a:rect l="0" t="0" r="r" b="b"/>
            <a:pathLst>
              <a:path w="3691" h="1147">
                <a:moveTo>
                  <a:pt x="0" y="0"/>
                </a:moveTo>
                <a:lnTo>
                  <a:pt x="3691" y="0"/>
                </a:lnTo>
                <a:lnTo>
                  <a:pt x="3691" y="1147"/>
                </a:lnTo>
                <a:lnTo>
                  <a:pt x="0" y="11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endParaRPr lang="cs-CZ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LibreOffice/25.8.6.2$Linux_X86_64 LibreOffice_project/a46b460d1686bb49c718d2ef5f88b83ff2dc4981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cs-CZ</dc:language>
  <cp:lastModifiedBy/>
  <cp:revision>0</cp:revision>
  <dc:subject/>
  <dc:title/>
</cp:coreProperties>
</file>